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65" r:id="rId2"/>
    <p:sldId id="409" r:id="rId3"/>
    <p:sldId id="408" r:id="rId4"/>
    <p:sldId id="410" r:id="rId5"/>
    <p:sldId id="414" r:id="rId6"/>
    <p:sldId id="412" r:id="rId7"/>
    <p:sldId id="413" r:id="rId8"/>
    <p:sldId id="415" r:id="rId9"/>
  </p:sldIdLst>
  <p:sldSz cx="9906000" cy="6858000" type="A4"/>
  <p:notesSz cx="6858000" cy="9144000"/>
  <p:defaultTextStyle>
    <a:defPPr>
      <a:defRPr lang="en-US"/>
    </a:defPPr>
    <a:lvl1pPr marL="0" algn="l" defTabSz="51581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15813" algn="l" defTabSz="51581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31626" algn="l" defTabSz="51581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47439" algn="l" defTabSz="51581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63252" algn="l" defTabSz="51581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79065" algn="l" defTabSz="51581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94878" algn="l" defTabSz="51581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610691" algn="l" defTabSz="51581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126504" algn="l" defTabSz="515813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E8F7"/>
    <a:srgbClr val="97ABC3"/>
    <a:srgbClr val="CDD9E6"/>
    <a:srgbClr val="3A669B"/>
    <a:srgbClr val="CCE1FB"/>
    <a:srgbClr val="97BAE4"/>
    <a:srgbClr val="F3F8FF"/>
    <a:srgbClr val="1D4A7F"/>
    <a:srgbClr val="1A416F"/>
    <a:srgbClr val="4A87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3" autoAdjust="0"/>
    <p:restoredTop sz="94754"/>
  </p:normalViewPr>
  <p:slideViewPr>
    <p:cSldViewPr snapToGrid="0" snapToObjects="1">
      <p:cViewPr varScale="1">
        <p:scale>
          <a:sx n="172" d="100"/>
          <a:sy n="172" d="100"/>
        </p:scale>
        <p:origin x="1176" y="208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6" d="100"/>
        <a:sy n="10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95B648-7B51-B143-BE51-B50DADF35D67}" type="datetimeFigureOut">
              <a:rPr lang="en-US" smtClean="0"/>
              <a:t>10/28/18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5F7639-1545-EC42-B10D-BC1D6A9A95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01705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6AF716-5F71-2444-A84C-4AC39A11257C}" type="datetimeFigureOut">
              <a:rPr lang="en-US" smtClean="0"/>
              <a:t>10/28/18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54088" y="685800"/>
            <a:ext cx="4951412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11A584-7025-D142-9978-EEE63249F3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363426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51581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15813" algn="l" defTabSz="51581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31626" algn="l" defTabSz="51581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547439" algn="l" defTabSz="51581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063252" algn="l" defTabSz="51581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579065" algn="l" defTabSz="51581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094878" algn="l" defTabSz="51581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610691" algn="l" defTabSz="51581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126504" algn="l" defTabSz="51581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1A584-7025-D142-9978-EEE63249F3C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75604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.image.blue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7715" y="5179030"/>
            <a:ext cx="4333669" cy="896906"/>
          </a:xfrm>
        </p:spPr>
        <p:txBody>
          <a:bodyPr anchor="ctr">
            <a:normAutofit/>
          </a:bodyPr>
          <a:lstStyle>
            <a:lvl1pPr algn="r">
              <a:defRPr sz="3600">
                <a:solidFill>
                  <a:srgbClr val="558ED5"/>
                </a:solidFill>
              </a:defRPr>
            </a:lvl1pPr>
          </a:lstStyle>
          <a:p>
            <a:r>
              <a:rPr lang="de-CH" dirty="0" err="1"/>
              <a:t>presentation</a:t>
            </a:r>
            <a:r>
              <a:rPr lang="de-CH" dirty="0"/>
              <a:t>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857605" y="5300083"/>
            <a:ext cx="3553095" cy="654800"/>
          </a:xfrm>
        </p:spPr>
        <p:txBody>
          <a:bodyPr anchor="ctr"/>
          <a:lstStyle>
            <a:lvl1pPr marL="0" indent="0" algn="l">
              <a:buNone/>
              <a:defRPr baseline="0">
                <a:solidFill>
                  <a:schemeClr val="tx1">
                    <a:tint val="75000"/>
                  </a:schemeClr>
                </a:solidFill>
              </a:defRPr>
            </a:lvl1pPr>
            <a:lvl2pPr marL="515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316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474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632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790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94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106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265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 err="1"/>
              <a:t>master</a:t>
            </a:r>
            <a:r>
              <a:rPr lang="de-CH" dirty="0"/>
              <a:t> </a:t>
            </a:r>
            <a:r>
              <a:rPr lang="de-CH" dirty="0" err="1"/>
              <a:t>subtitle</a:t>
            </a:r>
            <a:r>
              <a:rPr lang="de-CH" dirty="0"/>
              <a:t>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95300" y="6356352"/>
            <a:ext cx="2889250" cy="365125"/>
          </a:xfrm>
        </p:spPr>
        <p:txBody>
          <a:bodyPr/>
          <a:lstStyle/>
          <a:p>
            <a:r>
              <a:rPr lang="de-CH"/>
              <a:t>© </a:t>
            </a:r>
            <a:r>
              <a:rPr lang="de-CH" err="1"/>
              <a:t>trustwise.io</a:t>
            </a:r>
            <a:r>
              <a:rPr lang="de-CH"/>
              <a:t> ag</a:t>
            </a:r>
            <a:endParaRPr lang="en-GB"/>
          </a:p>
        </p:txBody>
      </p:sp>
      <p:pic>
        <p:nvPicPr>
          <p:cNvPr id="7" name="pasted-image-filtered.png"/>
          <p:cNvPicPr/>
          <p:nvPr userDrawn="1"/>
        </p:nvPicPr>
        <p:blipFill>
          <a:blip r:embed="rId2">
            <a:extLst/>
          </a:blip>
          <a:srcRect t="11090" b="11090"/>
          <a:stretch>
            <a:fillRect/>
          </a:stretch>
        </p:blipFill>
        <p:spPr>
          <a:xfrm>
            <a:off x="-18128" y="0"/>
            <a:ext cx="9924128" cy="4670121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9" name="Straight Connector 8"/>
          <p:cNvCxnSpPr/>
          <p:nvPr userDrawn="1"/>
        </p:nvCxnSpPr>
        <p:spPr>
          <a:xfrm>
            <a:off x="5649231" y="5036959"/>
            <a:ext cx="0" cy="11810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3315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.pure.blue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5300" y="2130427"/>
            <a:ext cx="8420100" cy="1470025"/>
          </a:xfrm>
        </p:spPr>
        <p:txBody>
          <a:bodyPr/>
          <a:lstStyle>
            <a:lvl1pPr algn="l"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de-CH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5300" y="3886200"/>
            <a:ext cx="69342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15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316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474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632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790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94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106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265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95300" y="6356352"/>
            <a:ext cx="2889250" cy="365125"/>
          </a:xfrm>
        </p:spPr>
        <p:txBody>
          <a:bodyPr/>
          <a:lstStyle/>
          <a:p>
            <a:r>
              <a:rPr lang="de-CH"/>
              <a:t>© </a:t>
            </a:r>
            <a:r>
              <a:rPr lang="de-CH" err="1"/>
              <a:t>trustwise.io</a:t>
            </a:r>
            <a:r>
              <a:rPr lang="de-CH"/>
              <a:t> ag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8302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.single.blue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58ED5"/>
                </a:solidFill>
              </a:defRPr>
            </a:lvl1pPr>
          </a:lstStyle>
          <a:p>
            <a:r>
              <a:rPr lang="de-CH"/>
              <a:t>Click to edit Master 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© </a:t>
            </a:r>
            <a:r>
              <a:rPr lang="de-CH" err="1"/>
              <a:t>trustwise.io</a:t>
            </a:r>
            <a:r>
              <a:rPr lang="de-CH"/>
              <a:t> ag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495300" y="1739900"/>
            <a:ext cx="8915400" cy="4292083"/>
          </a:xfrm>
        </p:spPr>
        <p:txBody>
          <a:bodyPr/>
          <a:lstStyle>
            <a:lvl1pPr marL="270000" indent="-270000">
              <a:defRPr/>
            </a:lvl1pPr>
            <a:lvl2pPr marL="612000" indent="-270000">
              <a:defRPr/>
            </a:lvl2pPr>
          </a:lstStyle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0862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.blank.blue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58ED5"/>
                </a:solidFill>
              </a:defRPr>
            </a:lvl1pPr>
          </a:lstStyle>
          <a:p>
            <a:r>
              <a:rPr lang="de-CH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© </a:t>
            </a:r>
            <a:r>
              <a:rPr lang="de-CH" err="1"/>
              <a:t>trustwise.io</a:t>
            </a:r>
            <a:r>
              <a:rPr lang="de-CH"/>
              <a:t> ag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3271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.bullet.image.bw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© </a:t>
            </a:r>
            <a:r>
              <a:rPr lang="de-CH" err="1"/>
              <a:t>trustwise.io</a:t>
            </a:r>
            <a:r>
              <a:rPr lang="de-CH"/>
              <a:t> ag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asted-image-filtered.png"/>
          <p:cNvPicPr/>
          <p:nvPr userDrawn="1"/>
        </p:nvPicPr>
        <p:blipFill>
          <a:blip r:embed="rId2">
            <a:extLst/>
          </a:blip>
          <a:srcRect l="46352" r="3618"/>
          <a:stretch>
            <a:fillRect/>
          </a:stretch>
        </p:blipFill>
        <p:spPr>
          <a:xfrm>
            <a:off x="5150239" y="0"/>
            <a:ext cx="4755763" cy="6858000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10" name="Straight Connector 9"/>
          <p:cNvCxnSpPr/>
          <p:nvPr userDrawn="1"/>
        </p:nvCxnSpPr>
        <p:spPr>
          <a:xfrm>
            <a:off x="495299" y="1502964"/>
            <a:ext cx="440247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95300" y="1709738"/>
            <a:ext cx="4402138" cy="4514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GB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274639"/>
            <a:ext cx="4402138" cy="11430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CH" dirty="0" err="1"/>
              <a:t>sub</a:t>
            </a:r>
            <a:r>
              <a:rPr lang="de-CH" dirty="0"/>
              <a:t> title </a:t>
            </a:r>
            <a:r>
              <a:rPr lang="de-CH" dirty="0" err="1"/>
              <a:t>topic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901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.picture.bw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asted-image-filtered.png"/>
          <p:cNvPicPr/>
          <p:nvPr userDrawn="1"/>
        </p:nvPicPr>
        <p:blipFill>
          <a:blip r:embed="rId2">
            <a:extLst/>
          </a:blip>
          <a:srcRect l="571" r="571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CH"/>
              <a:t>© </a:t>
            </a:r>
            <a:r>
              <a:rPr lang="de-CH" err="1"/>
              <a:t>trustwise.io</a:t>
            </a:r>
            <a:r>
              <a:rPr lang="de-CH"/>
              <a:t> ag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3001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.spill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© </a:t>
            </a:r>
            <a:r>
              <a:rPr lang="de-CH" err="1"/>
              <a:t>trustwise.io</a:t>
            </a:r>
            <a:r>
              <a:rPr lang="de-CH"/>
              <a:t> ag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5" name="pasted-image-filtered.png"/>
          <p:cNvPicPr/>
          <p:nvPr userDrawn="1"/>
        </p:nvPicPr>
        <p:blipFill>
          <a:blip r:embed="rId2">
            <a:extLst/>
          </a:blip>
          <a:srcRect l="20169" r="20169"/>
          <a:stretch>
            <a:fillRect/>
          </a:stretch>
        </p:blipFill>
        <p:spPr>
          <a:xfrm>
            <a:off x="6971493" y="3172058"/>
            <a:ext cx="2439208" cy="2620951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asted-image-filtered.png"/>
          <p:cNvPicPr/>
          <p:nvPr userDrawn="1"/>
        </p:nvPicPr>
        <p:blipFill>
          <a:blip r:embed="rId3">
            <a:extLst/>
          </a:blip>
          <a:srcRect l="31232" r="31232"/>
          <a:stretch>
            <a:fillRect/>
          </a:stretch>
        </p:blipFill>
        <p:spPr>
          <a:xfrm>
            <a:off x="6971493" y="378676"/>
            <a:ext cx="2439208" cy="2577843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pasted-image-filtered.png"/>
          <p:cNvPicPr/>
          <p:nvPr userDrawn="1"/>
        </p:nvPicPr>
        <p:blipFill>
          <a:blip r:embed="rId4">
            <a:extLst/>
          </a:blip>
          <a:srcRect l="11098" r="11098"/>
          <a:stretch>
            <a:fillRect/>
          </a:stretch>
        </p:blipFill>
        <p:spPr>
          <a:xfrm>
            <a:off x="495301" y="378676"/>
            <a:ext cx="6230380" cy="541433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656169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gnatures.bw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CH" dirty="0" err="1"/>
              <a:t>Signatures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© digitalconcepts.io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95300" y="1549402"/>
            <a:ext cx="8915400" cy="4525963"/>
          </a:xfrm>
        </p:spPr>
        <p:txBody>
          <a:bodyPr>
            <a:noAutofit/>
          </a:bodyPr>
          <a:lstStyle>
            <a:lvl1pPr>
              <a:defRPr baseline="0"/>
            </a:lvl1pPr>
          </a:lstStyle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GB" sz="1400" spc="20" dirty="0"/>
              <a:t>We are looking forward to support you in this challenging project.</a:t>
            </a:r>
            <a:br>
              <a:rPr lang="en-GB" sz="1400" spc="20" dirty="0"/>
            </a:br>
            <a:br>
              <a:rPr lang="en-GB" sz="1400" spc="20" dirty="0"/>
            </a:br>
            <a:r>
              <a:rPr lang="en-GB" sz="1400" spc="20" dirty="0"/>
              <a:t>Agreed: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GB" sz="1400" spc="20" dirty="0"/>
              <a:t>Digital Concepts Basel AG	Customer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GB" sz="1400" spc="20" dirty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GB" sz="1400" spc="20" dirty="0"/>
              <a:t>				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GB" sz="1400" spc="20" dirty="0"/>
              <a:t>Basle, October 6</a:t>
            </a:r>
            <a:r>
              <a:rPr lang="en-GB" sz="1400" spc="20" baseline="30000" dirty="0"/>
              <a:t>th</a:t>
            </a:r>
            <a:r>
              <a:rPr lang="en-GB" sz="1400" spc="20" dirty="0"/>
              <a:t>, 2015		Nicosia, October 6</a:t>
            </a:r>
            <a:r>
              <a:rPr lang="en-GB" sz="1400" spc="20" baseline="30000" dirty="0"/>
              <a:t>th</a:t>
            </a:r>
            <a:r>
              <a:rPr lang="en-GB" sz="1400" spc="20" dirty="0"/>
              <a:t>, 2015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GB" sz="1400" spc="20" dirty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GB" sz="1400" spc="20" dirty="0"/>
              <a:t>______________________	  	_________________________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GB" sz="1400" spc="20" dirty="0"/>
              <a:t>Peter </a:t>
            </a:r>
            <a:r>
              <a:rPr lang="en-GB" sz="1400" spc="20" dirty="0" err="1"/>
              <a:t>Lazou</a:t>
            </a:r>
            <a:r>
              <a:rPr lang="en-GB" sz="1400" spc="20" dirty="0"/>
              <a:t>, Partner		Customer Name, Title</a:t>
            </a:r>
            <a:br>
              <a:rPr lang="en-GB" sz="1400" spc="20" dirty="0"/>
            </a:br>
            <a:r>
              <a:rPr lang="en-GB" sz="1400" spc="20" dirty="0"/>
              <a:t>Hans-Peter Gier, Partner		</a:t>
            </a:r>
          </a:p>
        </p:txBody>
      </p:sp>
    </p:spTree>
    <p:extLst>
      <p:ext uri="{BB962C8B-B14F-4D97-AF65-F5344CB8AC3E}">
        <p14:creationId xmlns:p14="http://schemas.microsoft.com/office/powerpoint/2010/main" val="506171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5300" y="274639"/>
            <a:ext cx="8915400" cy="1143000"/>
          </a:xfrm>
          <a:prstGeom prst="rect">
            <a:avLst/>
          </a:prstGeom>
        </p:spPr>
        <p:txBody>
          <a:bodyPr vert="horz" lIns="144000" tIns="72000" rIns="103163" bIns="51581" rtlCol="0" anchor="ctr">
            <a:normAutofit/>
          </a:bodyPr>
          <a:lstStyle/>
          <a:p>
            <a:r>
              <a:rPr lang="de-CH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180000" tIns="72000" rIns="103163" bIns="72000" rtlCol="0">
            <a:normAutofit/>
          </a:bodyPr>
          <a:lstStyle/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5300" y="6356352"/>
            <a:ext cx="2889250" cy="365125"/>
          </a:xfrm>
          <a:prstGeom prst="rect">
            <a:avLst/>
          </a:prstGeom>
        </p:spPr>
        <p:txBody>
          <a:bodyPr vert="horz" lIns="103163" tIns="51581" rIns="103163" bIns="51581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Ubuntu Light"/>
              </a:defRPr>
            </a:lvl1pPr>
          </a:lstStyle>
          <a:p>
            <a:r>
              <a:rPr lang="en-GB" noProof="0"/>
              <a:t>© </a:t>
            </a:r>
            <a:r>
              <a:rPr lang="en-GB" noProof="0" err="1"/>
              <a:t>trustwise.io</a:t>
            </a:r>
            <a:r>
              <a:rPr lang="en-GB" noProof="0"/>
              <a:t> ag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99300" y="6356352"/>
            <a:ext cx="2311400" cy="365125"/>
          </a:xfrm>
          <a:prstGeom prst="rect">
            <a:avLst/>
          </a:prstGeom>
        </p:spPr>
        <p:txBody>
          <a:bodyPr vert="horz" lIns="103163" tIns="51581" rIns="103163" bIns="51581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Ubuntu Light"/>
              </a:defRPr>
            </a:lvl1pPr>
          </a:lstStyle>
          <a:p>
            <a:fld id="{D89A33CE-DA62-2F4D-AEC6-75CBF153E01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7280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52" r:id="rId5"/>
    <p:sldLayoutId id="2147483669" r:id="rId6"/>
    <p:sldLayoutId id="2147483670" r:id="rId7"/>
    <p:sldLayoutId id="2147483671" r:id="rId8"/>
  </p:sldLayoutIdLst>
  <p:hf hdr="0" ftr="0"/>
  <p:txStyles>
    <p:titleStyle>
      <a:lvl1pPr algn="l" defTabSz="515813" rtl="0" eaLnBrk="1" latinLnBrk="0" hangingPunct="1">
        <a:spcBef>
          <a:spcPct val="0"/>
        </a:spcBef>
        <a:buNone/>
        <a:defRPr sz="3600" kern="1200">
          <a:solidFill>
            <a:schemeClr val="tx1">
              <a:lumMod val="65000"/>
              <a:lumOff val="35000"/>
            </a:schemeClr>
          </a:solidFill>
          <a:latin typeface="Ubuntu Light"/>
          <a:ea typeface="+mj-ea"/>
          <a:cs typeface="+mj-cs"/>
        </a:defRPr>
      </a:lvl1pPr>
    </p:titleStyle>
    <p:bodyStyle>
      <a:lvl1pPr marL="270000" indent="-270000" algn="l" defTabSz="515813" rtl="0" eaLnBrk="1" latinLnBrk="0" hangingPunct="1">
        <a:spcBef>
          <a:spcPts val="1200"/>
        </a:spcBef>
        <a:spcAft>
          <a:spcPts val="0"/>
        </a:spcAft>
        <a:buSzPct val="75000"/>
        <a:buFont typeface="Arial"/>
        <a:buChar char="•"/>
        <a:defRPr sz="2400" kern="1200" baseline="0">
          <a:solidFill>
            <a:schemeClr val="tx1">
              <a:lumMod val="50000"/>
              <a:lumOff val="50000"/>
            </a:schemeClr>
          </a:solidFill>
          <a:latin typeface="Ubuntu Light"/>
          <a:ea typeface="+mn-ea"/>
          <a:cs typeface="+mn-cs"/>
        </a:defRPr>
      </a:lvl1pPr>
      <a:lvl2pPr marL="594000" indent="-270000" algn="l" defTabSz="515813" rtl="0" eaLnBrk="1" latinLnBrk="0" hangingPunct="1">
        <a:spcBef>
          <a:spcPts val="1200"/>
        </a:spcBef>
        <a:buSzPct val="75000"/>
        <a:buFont typeface="Arial"/>
        <a:buChar char="•"/>
        <a:defRPr sz="2400" kern="1200" baseline="0">
          <a:solidFill>
            <a:schemeClr val="tx1">
              <a:lumMod val="50000"/>
              <a:lumOff val="50000"/>
            </a:schemeClr>
          </a:solidFill>
          <a:latin typeface="Ubuntu Light"/>
          <a:ea typeface="+mn-ea"/>
          <a:cs typeface="+mn-cs"/>
        </a:defRPr>
      </a:lvl2pPr>
      <a:lvl3pPr marL="882000" indent="-270000" algn="l" defTabSz="515813" rtl="0" eaLnBrk="1" latinLnBrk="0" hangingPunct="1">
        <a:spcBef>
          <a:spcPts val="1200"/>
        </a:spcBef>
        <a:spcAft>
          <a:spcPts val="0"/>
        </a:spcAft>
        <a:buSzPct val="75000"/>
        <a:buFont typeface="Arial"/>
        <a:buChar char="•"/>
        <a:defRPr sz="2400" kern="1200" baseline="0">
          <a:solidFill>
            <a:schemeClr val="tx1">
              <a:lumMod val="50000"/>
              <a:lumOff val="50000"/>
            </a:schemeClr>
          </a:solidFill>
          <a:latin typeface="Ubuntu Light"/>
          <a:ea typeface="+mn-ea"/>
          <a:cs typeface="+mn-cs"/>
        </a:defRPr>
      </a:lvl3pPr>
      <a:lvl4pPr marL="1188000" indent="-270000" algn="l" defTabSz="515813" rtl="0" eaLnBrk="1" latinLnBrk="0" hangingPunct="1">
        <a:spcBef>
          <a:spcPts val="1200"/>
        </a:spcBef>
        <a:buSzPct val="75000"/>
        <a:buFont typeface="Arial"/>
        <a:buChar char="•"/>
        <a:defRPr sz="2400" kern="1200" baseline="0">
          <a:solidFill>
            <a:schemeClr val="tx1">
              <a:lumMod val="50000"/>
              <a:lumOff val="50000"/>
            </a:schemeClr>
          </a:solidFill>
          <a:latin typeface="Ubuntu Light"/>
          <a:ea typeface="+mn-ea"/>
          <a:cs typeface="+mn-cs"/>
        </a:defRPr>
      </a:lvl4pPr>
      <a:lvl5pPr marL="1494000" indent="-270000" algn="l" defTabSz="515813" rtl="0" eaLnBrk="1" latinLnBrk="0" hangingPunct="1">
        <a:spcBef>
          <a:spcPts val="1200"/>
        </a:spcBef>
        <a:buSzPct val="75000"/>
        <a:buFont typeface="Arial"/>
        <a:buChar char="•"/>
        <a:defRPr sz="2400" kern="1200" baseline="0">
          <a:solidFill>
            <a:schemeClr val="tx1">
              <a:lumMod val="50000"/>
              <a:lumOff val="50000"/>
            </a:schemeClr>
          </a:solidFill>
          <a:latin typeface="Ubuntu Light"/>
          <a:ea typeface="+mn-ea"/>
          <a:cs typeface="+mn-cs"/>
        </a:defRPr>
      </a:lvl5pPr>
      <a:lvl6pPr marL="2836972" indent="-257907" algn="l" defTabSz="515813" rtl="0" eaLnBrk="1" latinLnBrk="0" hangingPunct="1">
        <a:spcBef>
          <a:spcPct val="20000"/>
        </a:spcBef>
        <a:buFont typeface="Arial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52785" indent="-257907" algn="l" defTabSz="515813" rtl="0" eaLnBrk="1" latinLnBrk="0" hangingPunct="1">
        <a:spcBef>
          <a:spcPct val="20000"/>
        </a:spcBef>
        <a:buFont typeface="Arial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868598" indent="-257907" algn="l" defTabSz="515813" rtl="0" eaLnBrk="1" latinLnBrk="0" hangingPunct="1">
        <a:spcBef>
          <a:spcPct val="20000"/>
        </a:spcBef>
        <a:buFont typeface="Arial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384411" indent="-257907" algn="l" defTabSz="515813" rtl="0" eaLnBrk="1" latinLnBrk="0" hangingPunct="1">
        <a:spcBef>
          <a:spcPct val="20000"/>
        </a:spcBef>
        <a:buFont typeface="Arial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58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5813" algn="l" defTabSz="5158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1626" algn="l" defTabSz="5158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47439" algn="l" defTabSz="5158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63252" algn="l" defTabSz="5158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79065" algn="l" defTabSz="5158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94878" algn="l" defTabSz="5158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10691" algn="l" defTabSz="5158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26504" algn="l" defTabSz="5158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5301" y="5179030"/>
            <a:ext cx="5056084" cy="896906"/>
          </a:xfrm>
        </p:spPr>
        <p:txBody>
          <a:bodyPr>
            <a:normAutofit/>
          </a:bodyPr>
          <a:lstStyle/>
          <a:p>
            <a:r>
              <a:rPr lang="en-GB" dirty="0" err="1"/>
              <a:t>trustwise</a:t>
            </a:r>
            <a:r>
              <a:rPr lang="en-GB" dirty="0"/>
              <a:t> - #</a:t>
            </a:r>
            <a:r>
              <a:rPr lang="en-GB" dirty="0" err="1"/>
              <a:t>fintech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57605" y="5171129"/>
            <a:ext cx="3553095" cy="1056270"/>
          </a:xfrm>
        </p:spPr>
        <p:txBody>
          <a:bodyPr>
            <a:normAutofit/>
          </a:bodyPr>
          <a:lstStyle/>
          <a:p>
            <a:r>
              <a:rPr lang="en-GB" sz="1600"/>
              <a:t>Swiss Blockchain Platform</a:t>
            </a:r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© trustwise.io ag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5989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636839"/>
            <a:ext cx="8915400" cy="1143000"/>
          </a:xfrm>
        </p:spPr>
        <p:txBody>
          <a:bodyPr/>
          <a:lstStyle/>
          <a:p>
            <a:pPr algn="ctr"/>
            <a:r>
              <a:rPr lang="en-US" dirty="0"/>
              <a:t>Demo Time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© trustwise.io ag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6497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Team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© trustwise.io ag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t>3</a:t>
            </a:fld>
            <a:endParaRPr lang="en-GB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850" y="1955800"/>
            <a:ext cx="8242300" cy="31496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14744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© trustwise.io ag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t>4</a:t>
            </a:fld>
            <a:endParaRPr lang="en-GB"/>
          </a:p>
        </p:txBody>
      </p:sp>
      <p:grpSp>
        <p:nvGrpSpPr>
          <p:cNvPr id="49" name="Group 48"/>
          <p:cNvGrpSpPr/>
          <p:nvPr/>
        </p:nvGrpSpPr>
        <p:grpSpPr>
          <a:xfrm>
            <a:off x="2809875" y="1957389"/>
            <a:ext cx="5859992" cy="3596216"/>
            <a:chOff x="1651000" y="2127251"/>
            <a:chExt cx="5859992" cy="3596216"/>
          </a:xfrm>
        </p:grpSpPr>
        <p:sp>
          <p:nvSpPr>
            <p:cNvPr id="6" name="Rectangle 5"/>
            <p:cNvSpPr/>
            <p:nvPr/>
          </p:nvSpPr>
          <p:spPr>
            <a:xfrm>
              <a:off x="1651000" y="3500708"/>
              <a:ext cx="906992" cy="77046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Loaner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3877725" y="4953001"/>
              <a:ext cx="1286942" cy="77046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Vault Controller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3960280" y="2127251"/>
              <a:ext cx="1121830" cy="77046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Smart Contract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604000" y="3500708"/>
              <a:ext cx="906992" cy="77046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Lender</a:t>
              </a:r>
            </a:p>
          </p:txBody>
        </p:sp>
        <p:cxnSp>
          <p:nvCxnSpPr>
            <p:cNvPr id="12" name="Straight Arrow Connector 11"/>
            <p:cNvCxnSpPr>
              <a:endCxn id="9" idx="1"/>
            </p:cNvCxnSpPr>
            <p:nvPr/>
          </p:nvCxnSpPr>
          <p:spPr>
            <a:xfrm flipV="1">
              <a:off x="2557992" y="2512484"/>
              <a:ext cx="1402288" cy="1136649"/>
            </a:xfrm>
            <a:prstGeom prst="straightConnector1">
              <a:avLst/>
            </a:prstGeom>
            <a:ln>
              <a:headEnd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9" idx="2"/>
              <a:endCxn id="8" idx="0"/>
            </p:cNvCxnSpPr>
            <p:nvPr/>
          </p:nvCxnSpPr>
          <p:spPr>
            <a:xfrm>
              <a:off x="4521195" y="2897717"/>
              <a:ext cx="1" cy="2055284"/>
            </a:xfrm>
            <a:prstGeom prst="straightConnector1">
              <a:avLst/>
            </a:prstGeom>
            <a:ln>
              <a:headEnd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endCxn id="9" idx="3"/>
            </p:cNvCxnSpPr>
            <p:nvPr/>
          </p:nvCxnSpPr>
          <p:spPr>
            <a:xfrm flipH="1" flipV="1">
              <a:off x="5082110" y="2512484"/>
              <a:ext cx="1501777" cy="1136649"/>
            </a:xfrm>
            <a:prstGeom prst="straightConnector1">
              <a:avLst/>
            </a:prstGeom>
            <a:ln>
              <a:headEnd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2557992" y="3885941"/>
              <a:ext cx="4025895" cy="0"/>
            </a:xfrm>
            <a:prstGeom prst="straightConnector1">
              <a:avLst/>
            </a:prstGeom>
            <a:ln>
              <a:prstDash val="dash"/>
              <a:headEnd type="triangl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>
              <a:stCxn id="8" idx="3"/>
            </p:cNvCxnSpPr>
            <p:nvPr/>
          </p:nvCxnSpPr>
          <p:spPr>
            <a:xfrm flipV="1">
              <a:off x="5164667" y="4089400"/>
              <a:ext cx="1419220" cy="1248834"/>
            </a:xfrm>
            <a:prstGeom prst="straightConnector1">
              <a:avLst/>
            </a:prstGeom>
            <a:ln>
              <a:prstDash val="dash"/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>
              <a:stCxn id="8" idx="1"/>
            </p:cNvCxnSpPr>
            <p:nvPr/>
          </p:nvCxnSpPr>
          <p:spPr>
            <a:xfrm flipH="1" flipV="1">
              <a:off x="2578105" y="4157138"/>
              <a:ext cx="1299620" cy="1181096"/>
            </a:xfrm>
            <a:prstGeom prst="straightConnector1">
              <a:avLst/>
            </a:prstGeom>
            <a:ln>
              <a:prstDash val="dash"/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/>
          <p:cNvSpPr txBox="1"/>
          <p:nvPr/>
        </p:nvSpPr>
        <p:spPr>
          <a:xfrm>
            <a:off x="652992" y="1603446"/>
            <a:ext cx="1286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On-chain</a:t>
            </a:r>
          </a:p>
          <a:p>
            <a:r>
              <a:rPr lang="en-US" dirty="0"/>
              <a:t>Off-chain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1939925" y="1811867"/>
            <a:ext cx="74400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1940454" y="2116666"/>
            <a:ext cx="744008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4407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BoC</a:t>
            </a:r>
            <a:r>
              <a:rPr lang="en-US" dirty="0"/>
              <a:t> Integration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© trustwise.io ag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t>5</a:t>
            </a:fld>
            <a:endParaRPr lang="en-GB"/>
          </a:p>
        </p:txBody>
      </p:sp>
      <p:pic>
        <p:nvPicPr>
          <p:cNvPr id="1026" name="Picture 2" descr="https://ubisafe.org/images/banking-clipart-bank-branch-2.png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767" y="1989667"/>
            <a:ext cx="1485900" cy="14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834" y="4288680"/>
            <a:ext cx="1375833" cy="125455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434666" y="2607635"/>
            <a:ext cx="2836333" cy="230832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Secured Loan Revolution with UNBROKABLE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3276600" y="2751667"/>
            <a:ext cx="2971800" cy="7239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3384550" y="4058513"/>
            <a:ext cx="2863850" cy="6574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20833378">
            <a:off x="3869266" y="4026108"/>
            <a:ext cx="13546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Technology</a:t>
            </a:r>
          </a:p>
        </p:txBody>
      </p:sp>
      <p:sp>
        <p:nvSpPr>
          <p:cNvPr id="17" name="TextBox 16"/>
          <p:cNvSpPr txBox="1"/>
          <p:nvPr/>
        </p:nvSpPr>
        <p:spPr>
          <a:xfrm rot="849123">
            <a:off x="3583539" y="2713470"/>
            <a:ext cx="24658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KYC </a:t>
            </a:r>
            <a:r>
              <a:rPr lang="en-US"/>
              <a:t>&amp; Legal </a:t>
            </a:r>
            <a:r>
              <a:rPr lang="en-US" dirty="0"/>
              <a:t>Processes</a:t>
            </a:r>
          </a:p>
        </p:txBody>
      </p:sp>
    </p:spTree>
    <p:extLst>
      <p:ext uri="{BB962C8B-B14F-4D97-AF65-F5344CB8AC3E}">
        <p14:creationId xmlns:p14="http://schemas.microsoft.com/office/powerpoint/2010/main" val="11888957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 Volume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© trustwise.io ag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t>6</a:t>
            </a:fld>
            <a:endParaRPr lang="en-GB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1995517" y="1280318"/>
            <a:ext cx="5914966" cy="381238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2369953" y="5570637"/>
                <a:ext cx="5292539" cy="4821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charset="0"/>
                        </a:rPr>
                        <m:t>𝑓𝑒𝑒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charset="0"/>
                            </a:rPr>
                            <m:t>𝑎𝑚𝑜𝑢𝑛𝑡</m:t>
                          </m:r>
                          <m:r>
                            <a:rPr lang="en-GB" b="0" i="1" smtClean="0">
                              <a:latin typeface="Cambria Math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𝑑𝑎𝑦𝑠</m:t>
                          </m:r>
                        </m:e>
                      </m:d>
                      <m:r>
                        <a:rPr lang="en-GB" b="0" i="1" smtClean="0">
                          <a:latin typeface="Cambria Math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10%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𝑎𝑚𝑜𝑢𝑛𝑡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×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𝑑𝑎𝑦𝑠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9953" y="5570637"/>
                <a:ext cx="5292539" cy="482120"/>
              </a:xfrm>
              <a:prstGeom prst="rect">
                <a:avLst/>
              </a:prstGeom>
              <a:blipFill>
                <a:blip r:embed="rId4"/>
                <a:stretch>
                  <a:fillRect l="-1199" r="-240" b="-205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Connector 8"/>
          <p:cNvCxnSpPr/>
          <p:nvPr/>
        </p:nvCxnSpPr>
        <p:spPr>
          <a:xfrm flipV="1">
            <a:off x="397933" y="5435600"/>
            <a:ext cx="914400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1607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Applications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© trustwise.io ag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t>7</a:t>
            </a:fld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Property renting industry</a:t>
            </a:r>
          </a:p>
          <a:p>
            <a:r>
              <a:rPr lang="en-US" dirty="0"/>
              <a:t>Courier industry</a:t>
            </a:r>
          </a:p>
          <a:p>
            <a:r>
              <a:rPr lang="en-US" dirty="0"/>
              <a:t>Other smart lock based industries</a:t>
            </a:r>
          </a:p>
        </p:txBody>
      </p:sp>
    </p:spTree>
    <p:extLst>
      <p:ext uri="{BB962C8B-B14F-4D97-AF65-F5344CB8AC3E}">
        <p14:creationId xmlns:p14="http://schemas.microsoft.com/office/powerpoint/2010/main" val="1652805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667" y="-2"/>
            <a:ext cx="3903133" cy="4865905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© trustwise.io ag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573616" y="-8469"/>
            <a:ext cx="8915400" cy="6858000"/>
          </a:xfrm>
        </p:spPr>
        <p:txBody>
          <a:bodyPr/>
          <a:lstStyle/>
          <a:p>
            <a:pPr algn="ctr"/>
            <a:r>
              <a:rPr lang="en-US"/>
              <a:t>Thank you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A33CE-DA62-2F4D-AEC6-75CBF153E01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1189499"/>
      </p:ext>
    </p:extLst>
  </p:cSld>
  <p:clrMapOvr>
    <a:masterClrMapping/>
  </p:clrMapOvr>
</p:sld>
</file>

<file path=ppt/theme/theme1.xml><?xml version="1.0" encoding="utf-8"?>
<a:theme xmlns:a="http://schemas.openxmlformats.org/drawingml/2006/main" name="digitalconcepts.io">
  <a:themeElements>
    <a:clrScheme name="Custom 1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Executive.thmx</Template>
  <TotalTime>72571</TotalTime>
  <Words>105</Words>
  <Application>Microsoft Macintosh PowerPoint</Application>
  <PresentationFormat>A4 Paper (210x297 mm)</PresentationFormat>
  <Paragraphs>38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Cambria Math</vt:lpstr>
      <vt:lpstr>Ubuntu Light</vt:lpstr>
      <vt:lpstr>digitalconcepts.io</vt:lpstr>
      <vt:lpstr>trustwise - #fintech</vt:lpstr>
      <vt:lpstr>Demo Time</vt:lpstr>
      <vt:lpstr>The Team</vt:lpstr>
      <vt:lpstr>Architecture</vt:lpstr>
      <vt:lpstr>BoC Integration</vt:lpstr>
      <vt:lpstr>Market Volume</vt:lpstr>
      <vt:lpstr>Other Applications</vt:lpstr>
      <vt:lpstr>Thank you</vt:lpstr>
    </vt:vector>
  </TitlesOfParts>
  <Manager/>
  <Company>Serach Concepts AG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Hans-Peter Gier</dc:creator>
  <cp:keywords/>
  <dc:description/>
  <cp:lastModifiedBy>Nicolas Tsaggarides</cp:lastModifiedBy>
  <cp:revision>500</cp:revision>
  <cp:lastPrinted>2017-12-12T19:20:53Z</cp:lastPrinted>
  <dcterms:created xsi:type="dcterms:W3CDTF">2015-09-30T06:58:52Z</dcterms:created>
  <dcterms:modified xsi:type="dcterms:W3CDTF">2018-10-28T14:56:05Z</dcterms:modified>
  <cp:category/>
</cp:coreProperties>
</file>